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310" r:id="rId4"/>
    <p:sldId id="304" r:id="rId5"/>
    <p:sldId id="305" r:id="rId6"/>
    <p:sldId id="306" r:id="rId7"/>
    <p:sldId id="314" r:id="rId8"/>
    <p:sldId id="315" r:id="rId9"/>
    <p:sldId id="323" r:id="rId10"/>
    <p:sldId id="288" r:id="rId11"/>
    <p:sldId id="302" r:id="rId12"/>
    <p:sldId id="303" r:id="rId13"/>
    <p:sldId id="318" r:id="rId14"/>
    <p:sldId id="319" r:id="rId15"/>
    <p:sldId id="322" r:id="rId16"/>
    <p:sldId id="311" r:id="rId17"/>
    <p:sldId id="312" r:id="rId18"/>
    <p:sldId id="313" r:id="rId19"/>
    <p:sldId id="316" r:id="rId20"/>
    <p:sldId id="317" r:id="rId21"/>
    <p:sldId id="324" r:id="rId22"/>
    <p:sldId id="307" r:id="rId23"/>
    <p:sldId id="308" r:id="rId24"/>
    <p:sldId id="309" r:id="rId25"/>
    <p:sldId id="320" r:id="rId26"/>
    <p:sldId id="321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FF"/>
    <a:srgbClr val="9C1D22"/>
    <a:srgbClr val="E57177"/>
    <a:srgbClr val="0000FF"/>
    <a:srgbClr val="00FF99"/>
    <a:srgbClr val="00EA8B"/>
    <a:srgbClr val="E15D63"/>
    <a:srgbClr val="000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8" autoAdjust="0"/>
    <p:restoredTop sz="94660"/>
  </p:normalViewPr>
  <p:slideViewPr>
    <p:cSldViewPr snapToGrid="0">
      <p:cViewPr>
        <p:scale>
          <a:sx n="121" d="100"/>
          <a:sy n="121" d="100"/>
        </p:scale>
        <p:origin x="45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237E9-FDEE-4749-90DE-2EF19702330E}" type="datetimeFigureOut">
              <a:rPr kumimoji="1" lang="zh-TW" altLang="en-US" smtClean="0"/>
              <a:t>2021/5/27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C8987-BB04-B046-845B-03D6230A60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538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80386" y="815800"/>
            <a:ext cx="5226400" cy="5226400"/>
          </a:xfrm>
          <a:prstGeom prst="ellipse">
            <a:avLst/>
          </a:prstGeom>
          <a:noFill/>
          <a:ln w="38100">
            <a:solidFill>
              <a:srgbClr val="363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767222" y="815800"/>
            <a:ext cx="5226400" cy="5226400"/>
          </a:xfrm>
          <a:prstGeom prst="ellipse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44390" y="524107"/>
            <a:ext cx="8103220" cy="564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DDDC74-9F48-4ED1-93BF-E0706B164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40" y="2040413"/>
            <a:ext cx="2652016" cy="791646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0D79-D602-47B9-8045-88D6B77CC9B7}" type="datetime1">
              <a:rPr lang="en-US" altLang="zh-TW" smtClean="0"/>
              <a:t>5/27/21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434899" y="323385"/>
            <a:ext cx="0" cy="1851104"/>
          </a:xfrm>
          <a:prstGeom prst="line">
            <a:avLst/>
          </a:prstGeom>
          <a:ln w="25400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1769720" y="4895384"/>
            <a:ext cx="0" cy="1851104"/>
          </a:xfrm>
          <a:prstGeom prst="line">
            <a:avLst/>
          </a:prstGeom>
          <a:ln w="38100" cmpd="thickThin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19309" y="486936"/>
            <a:ext cx="4085062" cy="0"/>
          </a:xfrm>
          <a:prstGeom prst="line">
            <a:avLst/>
          </a:prstGeom>
          <a:ln w="317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7813293" y="6556919"/>
            <a:ext cx="4085062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051184" y="6478859"/>
            <a:ext cx="3847171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5/27/21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11110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9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>
            <a:cxnSpLocks/>
          </p:cNvCxnSpPr>
          <p:nvPr/>
        </p:nvCxnSpPr>
        <p:spPr>
          <a:xfrm>
            <a:off x="3669790" y="1358802"/>
            <a:ext cx="4852421" cy="0"/>
          </a:xfrm>
          <a:prstGeom prst="line">
            <a:avLst/>
          </a:prstGeom>
          <a:ln w="317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>
            <a:cxnSpLocks/>
          </p:cNvCxnSpPr>
          <p:nvPr/>
        </p:nvCxnSpPr>
        <p:spPr>
          <a:xfrm>
            <a:off x="9962707" y="6727039"/>
            <a:ext cx="1935648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cxnSpLocks/>
          </p:cNvCxnSpPr>
          <p:nvPr/>
        </p:nvCxnSpPr>
        <p:spPr>
          <a:xfrm>
            <a:off x="10271051" y="6648979"/>
            <a:ext cx="1627304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5/27/21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28122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198A75-0DF4-4C41-8CD3-8BB01889C138}"/>
              </a:ext>
            </a:extLst>
          </p:cNvPr>
          <p:cNvSpPr txBox="1"/>
          <p:nvPr userDrawn="1"/>
        </p:nvSpPr>
        <p:spPr>
          <a:xfrm>
            <a:off x="5200562" y="685938"/>
            <a:ext cx="179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0" dirty="0">
                <a:effectLst/>
                <a:latin typeface="+mj-lt"/>
              </a:rPr>
              <a:t>Outline</a:t>
            </a:r>
            <a:endParaRPr lang="zh-TW" altLang="en-US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89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C0F920C-8F64-4C18-A4C7-9BDDBCF265BE}" type="datetime1">
              <a:rPr lang="en-US" altLang="zh-TW" smtClean="0"/>
              <a:t>5/27/21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23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220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3.png"/><Relationship Id="rId5" Type="http://schemas.openxmlformats.org/officeDocument/2006/relationships/image" Target="../media/image250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240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5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1.svg"/><Relationship Id="rId5" Type="http://schemas.openxmlformats.org/officeDocument/2006/relationships/image" Target="../media/image52.png"/><Relationship Id="rId10" Type="http://schemas.openxmlformats.org/officeDocument/2006/relationships/image" Target="../media/image50.png"/><Relationship Id="rId4" Type="http://schemas.openxmlformats.org/officeDocument/2006/relationships/image" Target="../media/image12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10.png"/><Relationship Id="rId4" Type="http://schemas.openxmlformats.org/officeDocument/2006/relationships/image" Target="../media/image65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23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220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3.png"/><Relationship Id="rId5" Type="http://schemas.openxmlformats.org/officeDocument/2006/relationships/image" Target="../media/image250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240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82.png"/><Relationship Id="rId12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51.svg"/><Relationship Id="rId5" Type="http://schemas.openxmlformats.org/officeDocument/2006/relationships/image" Target="../media/image80.png"/><Relationship Id="rId10" Type="http://schemas.openxmlformats.org/officeDocument/2006/relationships/image" Target="../media/image50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51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E9C3D748-62A2-4402-A0DB-4DBEF474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4000" cy="521229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Network DEA in Insurance Industry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7F6200-786E-481C-A087-CF109EB7B000}"/>
              </a:ext>
            </a:extLst>
          </p:cNvPr>
          <p:cNvSpPr txBox="1"/>
          <p:nvPr/>
        </p:nvSpPr>
        <p:spPr>
          <a:xfrm>
            <a:off x="5657418" y="4235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吳延東</a:t>
            </a:r>
          </a:p>
        </p:txBody>
      </p:sp>
    </p:spTree>
    <p:extLst>
      <p:ext uri="{BB962C8B-B14F-4D97-AF65-F5344CB8AC3E}">
        <p14:creationId xmlns:p14="http://schemas.microsoft.com/office/powerpoint/2010/main" val="20946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5804143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D33EF393-831E-7640-BAD3-7504AB9A1A10}"/>
              </a:ext>
            </a:extLst>
          </p:cNvPr>
          <p:cNvGrpSpPr/>
          <p:nvPr/>
        </p:nvGrpSpPr>
        <p:grpSpPr>
          <a:xfrm>
            <a:off x="1987299" y="3918437"/>
            <a:ext cx="8218251" cy="2409915"/>
            <a:chOff x="1987299" y="7175356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3098690" y="7175356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7065629" y="7411660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745552" y="7411660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987299" y="7473228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7473228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5830431" y="7671295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431" y="7671295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780178" y="882709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78" y="8827091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644178" y="7473228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7473228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644178" y="882709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8827091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4457934" y="7934881"/>
              <a:ext cx="6544" cy="85858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318050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170315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745552" y="8831845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494" y="7786594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5170315" y="7673270"/>
              <a:ext cx="1793921" cy="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987299" y="882709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8827091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4445356" y="8132808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356" y="8132808"/>
                  <a:ext cx="508473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6" name="圖形 55">
            <a:extLst>
              <a:ext uri="{FF2B5EF4-FFF2-40B4-BE49-F238E27FC236}">
                <a16:creationId xmlns:a16="http://schemas.microsoft.com/office/drawing/2014/main" id="{88FBCA3B-38E1-054C-AE8A-C6DA5DEE4C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76059" y="3915346"/>
            <a:ext cx="8225525" cy="2437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44DB83-33EB-E241-AC9F-F5C540E59271}"/>
              </a:ext>
            </a:extLst>
          </p:cNvPr>
          <p:cNvSpPr txBox="1"/>
          <p:nvPr/>
        </p:nvSpPr>
        <p:spPr>
          <a:xfrm>
            <a:off x="6106651" y="102198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1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848391" y="3483954"/>
            <a:ext cx="7972614" cy="3204545"/>
            <a:chOff x="3720000" y="3725291"/>
            <a:chExt cx="7972614" cy="32045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2919967" cy="940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2919967" cy="940770"/>
                </a:xfrm>
                <a:prstGeom prst="rect">
                  <a:avLst/>
                </a:prstGeom>
                <a:blipFill>
                  <a:blip r:embed="rId2"/>
                  <a:stretch>
                    <a:fillRect l="-433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/>
                <p:nvPr/>
              </p:nvSpPr>
              <p:spPr>
                <a:xfrm>
                  <a:off x="4606607" y="4441178"/>
                  <a:ext cx="639482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607" y="4441178"/>
                  <a:ext cx="6394828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613304" y="4909399"/>
                  <a:ext cx="707931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4909399"/>
                  <a:ext cx="7079310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5616217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5616217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67667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6766724" cy="646331"/>
                </a:xfrm>
                <a:prstGeom prst="rect">
                  <a:avLst/>
                </a:prstGeom>
                <a:blipFill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173189" y="3420503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9" y="3420503"/>
                <a:ext cx="2643672" cy="879151"/>
              </a:xfrm>
              <a:prstGeom prst="rect">
                <a:avLst/>
              </a:prstGeom>
              <a:blipFill>
                <a:blip r:embed="rId9"/>
                <a:stretch>
                  <a:fillRect r="-95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形 16">
            <a:extLst>
              <a:ext uri="{FF2B5EF4-FFF2-40B4-BE49-F238E27FC236}">
                <a16:creationId xmlns:a16="http://schemas.microsoft.com/office/drawing/2014/main" id="{9B77509F-7BC6-6148-8A31-80BA748ED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6861" y="1488380"/>
            <a:ext cx="6009827" cy="178068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ACDD378-FEC3-5B4F-B213-78728421BBBF}"/>
              </a:ext>
            </a:extLst>
          </p:cNvPr>
          <p:cNvSpPr txBox="1"/>
          <p:nvPr/>
        </p:nvSpPr>
        <p:spPr>
          <a:xfrm>
            <a:off x="6106651" y="102198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047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/>
              <p:nvPr/>
            </p:nvSpPr>
            <p:spPr>
              <a:xfrm>
                <a:off x="3296291" y="4950598"/>
                <a:ext cx="5859296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 err="1"/>
                  <a:t>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291" y="4950598"/>
                <a:ext cx="5859296" cy="661207"/>
              </a:xfrm>
              <a:prstGeom prst="rect">
                <a:avLst/>
              </a:prstGeom>
              <a:blipFill>
                <a:blip r:embed="rId2"/>
                <a:stretch>
                  <a:fillRect l="-2165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/>
              <p:nvPr/>
            </p:nvSpPr>
            <p:spPr>
              <a:xfrm>
                <a:off x="2318829" y="5511610"/>
                <a:ext cx="6976718" cy="68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(3)</a:t>
                </a:r>
                <a:r>
                  <a:rPr lang="en-US" altLang="zh-TW" sz="2800" baseline="-25000" dirty="0"/>
                  <a:t>k </a:t>
                </a:r>
                <a:r>
                  <a:rPr lang="en-US" altLang="zh-TW" sz="2800" dirty="0"/>
                  <a:t>= </a:t>
                </a:r>
                <a:r>
                  <a:rPr lang="en-US" altLang="zh-TW" sz="2800" dirty="0" err="1"/>
                  <a:t>E</a:t>
                </a:r>
                <a:r>
                  <a:rPr lang="en-US" altLang="zh-TW" sz="2800" baseline="30000" dirty="0" err="1"/>
                  <a:t>II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829" y="5511610"/>
                <a:ext cx="6976718" cy="686726"/>
              </a:xfrm>
              <a:prstGeom prst="rect">
                <a:avLst/>
              </a:prstGeom>
              <a:blipFill>
                <a:blip r:embed="rId3"/>
                <a:stretch>
                  <a:fillRect l="-1818" b="-19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3296291" y="3688880"/>
                <a:ext cx="6461577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(1)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291" y="3688880"/>
                <a:ext cx="6461577" cy="661207"/>
              </a:xfrm>
              <a:prstGeom prst="rect">
                <a:avLst/>
              </a:prstGeom>
              <a:blipFill>
                <a:blip r:embed="rId4"/>
                <a:stretch>
                  <a:fillRect l="-1961" b="-26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/>
              <p:nvPr/>
            </p:nvSpPr>
            <p:spPr>
              <a:xfrm>
                <a:off x="3296291" y="4226899"/>
                <a:ext cx="4984698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(2)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291" y="4226899"/>
                <a:ext cx="4984698" cy="661207"/>
              </a:xfrm>
              <a:prstGeom prst="rect">
                <a:avLst/>
              </a:prstGeom>
              <a:blipFill>
                <a:blip r:embed="rId5"/>
                <a:stretch>
                  <a:fillRect l="-2545" b="-26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形 11">
            <a:extLst>
              <a:ext uri="{FF2B5EF4-FFF2-40B4-BE49-F238E27FC236}">
                <a16:creationId xmlns:a16="http://schemas.microsoft.com/office/drawing/2014/main" id="{FB5D00AB-66AE-7549-A145-D132990B6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6861" y="1488380"/>
            <a:ext cx="6009827" cy="17806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BB08C0E-A84D-B341-8F86-CB9127ECB3E3}"/>
              </a:ext>
            </a:extLst>
          </p:cNvPr>
          <p:cNvSpPr txBox="1"/>
          <p:nvPr/>
        </p:nvSpPr>
        <p:spPr>
          <a:xfrm>
            <a:off x="6106651" y="102198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06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5960465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壽險</a:t>
            </a:r>
            <a:endParaRPr kumimoji="1"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產險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6BB122-C0B7-BF41-BD65-25222CBC2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331" y="2847548"/>
            <a:ext cx="5225503" cy="400302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FCA48B-C2C8-144B-B820-D8EA386F5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20" y="1103586"/>
            <a:ext cx="7272979" cy="57341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19C0F6-DA4E-D749-BD5B-0337B22538E8}"/>
              </a:ext>
            </a:extLst>
          </p:cNvPr>
          <p:cNvSpPr/>
          <p:nvPr/>
        </p:nvSpPr>
        <p:spPr>
          <a:xfrm>
            <a:off x="1470045" y="3310759"/>
            <a:ext cx="537432" cy="210207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766AD4-A63F-044B-BACA-6F0C9FCDE137}"/>
              </a:ext>
            </a:extLst>
          </p:cNvPr>
          <p:cNvSpPr/>
          <p:nvPr/>
        </p:nvSpPr>
        <p:spPr>
          <a:xfrm>
            <a:off x="7104991" y="1742078"/>
            <a:ext cx="735725" cy="286698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67D036-9417-454A-A5A0-D9E69564F355}"/>
              </a:ext>
            </a:extLst>
          </p:cNvPr>
          <p:cNvSpPr txBox="1"/>
          <p:nvPr/>
        </p:nvSpPr>
        <p:spPr>
          <a:xfrm>
            <a:off x="2276420" y="18854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/>
              <a:t>負值有改善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B164EE-31FF-F84C-9249-C65D8307FB2E}"/>
              </a:ext>
            </a:extLst>
          </p:cNvPr>
          <p:cNvSpPr txBox="1"/>
          <p:nvPr/>
        </p:nvSpPr>
        <p:spPr>
          <a:xfrm>
            <a:off x="2230097" y="25006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before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2C6EDA-287F-D240-A627-35AABA550D7C}"/>
              </a:ext>
            </a:extLst>
          </p:cNvPr>
          <p:cNvSpPr txBox="1"/>
          <p:nvPr/>
        </p:nvSpPr>
        <p:spPr>
          <a:xfrm>
            <a:off x="8202923" y="7342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47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壽險</a:t>
            </a:r>
            <a:endParaRPr kumimoji="1" lang="en-US" altLang="zh-TW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產險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55AF42-E72A-2D42-BE35-C047FBBEF10C}"/>
              </a:ext>
            </a:extLst>
          </p:cNvPr>
          <p:cNvSpPr txBox="1"/>
          <p:nvPr/>
        </p:nvSpPr>
        <p:spPr>
          <a:xfrm>
            <a:off x="6106651" y="102198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CRS)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94F29-F386-D846-9B85-1313B965B9C1}"/>
              </a:ext>
            </a:extLst>
          </p:cNvPr>
          <p:cNvSpPr/>
          <p:nvPr/>
        </p:nvSpPr>
        <p:spPr>
          <a:xfrm>
            <a:off x="4834759" y="3804744"/>
            <a:ext cx="956441" cy="5570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8A1ABD-79E3-D947-9490-996212AF10B3}"/>
              </a:ext>
            </a:extLst>
          </p:cNvPr>
          <p:cNvSpPr/>
          <p:nvPr/>
        </p:nvSpPr>
        <p:spPr>
          <a:xfrm>
            <a:off x="9522370" y="3804744"/>
            <a:ext cx="956441" cy="5570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90B1AC-4575-5047-885E-7A2B12B754C7}"/>
              </a:ext>
            </a:extLst>
          </p:cNvPr>
          <p:cNvSpPr/>
          <p:nvPr/>
        </p:nvSpPr>
        <p:spPr>
          <a:xfrm>
            <a:off x="4834759" y="2330523"/>
            <a:ext cx="956441" cy="3075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57A59BF-2E37-CA41-A04C-532D1F6A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156" y="1506785"/>
            <a:ext cx="7672844" cy="496773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A6F144C-B61E-754F-A1DF-F563C128C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86" y="3407135"/>
            <a:ext cx="5132168" cy="30673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2DD5158-C930-0345-8300-178BDED05839}"/>
              </a:ext>
            </a:extLst>
          </p:cNvPr>
          <p:cNvSpPr/>
          <p:nvPr/>
        </p:nvSpPr>
        <p:spPr>
          <a:xfrm>
            <a:off x="10709243" y="3821459"/>
            <a:ext cx="735725" cy="634928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AF7A43-52BE-5649-8942-DC00EBEBE422}"/>
              </a:ext>
            </a:extLst>
          </p:cNvPr>
          <p:cNvSpPr/>
          <p:nvPr/>
        </p:nvSpPr>
        <p:spPr>
          <a:xfrm>
            <a:off x="6983157" y="3821459"/>
            <a:ext cx="735725" cy="634928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E91D26C-9A44-3647-A91C-797E2E808697}"/>
              </a:ext>
            </a:extLst>
          </p:cNvPr>
          <p:cNvSpPr txBox="1"/>
          <p:nvPr/>
        </p:nvSpPr>
        <p:spPr>
          <a:xfrm>
            <a:off x="1926157" y="1893865"/>
            <a:ext cx="1338828" cy="8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2"/>
                </a:solidFill>
              </a:rPr>
              <a:t>富邦不合理</a:t>
            </a:r>
            <a:endParaRPr kumimoji="1" lang="en-US" altLang="zh-TW" b="1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b="1" dirty="0">
                <a:solidFill>
                  <a:schemeClr val="accent1"/>
                </a:solidFill>
              </a:rPr>
              <a:t>0 </a:t>
            </a:r>
            <a:r>
              <a:rPr kumimoji="1" lang="zh-TW" altLang="en-US" b="1" dirty="0">
                <a:solidFill>
                  <a:schemeClr val="accent1"/>
                </a:solidFill>
              </a:rPr>
              <a:t>仍存在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96D559A-878D-B448-BBD6-817F067FCAB9}"/>
              </a:ext>
            </a:extLst>
          </p:cNvPr>
          <p:cNvSpPr txBox="1"/>
          <p:nvPr/>
        </p:nvSpPr>
        <p:spPr>
          <a:xfrm>
            <a:off x="2155235" y="303780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before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7202D38-9B07-A44B-B899-79DE7D541D52}"/>
              </a:ext>
            </a:extLst>
          </p:cNvPr>
          <p:cNvSpPr txBox="1"/>
          <p:nvPr/>
        </p:nvSpPr>
        <p:spPr>
          <a:xfrm>
            <a:off x="8689863" y="1144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F8150A-688B-8844-9EAB-0D219E2ED510}"/>
              </a:ext>
            </a:extLst>
          </p:cNvPr>
          <p:cNvSpPr/>
          <p:nvPr/>
        </p:nvSpPr>
        <p:spPr>
          <a:xfrm>
            <a:off x="1250729" y="3929482"/>
            <a:ext cx="572650" cy="253636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3D759D8-359A-1145-9E79-5F0FB9FE30A3}"/>
              </a:ext>
            </a:extLst>
          </p:cNvPr>
          <p:cNvSpPr/>
          <p:nvPr/>
        </p:nvSpPr>
        <p:spPr>
          <a:xfrm>
            <a:off x="6989376" y="2383074"/>
            <a:ext cx="735725" cy="307573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614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46324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Z1 no split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split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VRS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4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53">
            <a:extLst>
              <a:ext uri="{FF2B5EF4-FFF2-40B4-BE49-F238E27FC236}">
                <a16:creationId xmlns:a16="http://schemas.microsoft.com/office/drawing/2014/main" id="{22963657-8BFB-4AFE-AC37-D31E5449D479}"/>
              </a:ext>
            </a:extLst>
          </p:cNvPr>
          <p:cNvGrpSpPr/>
          <p:nvPr/>
        </p:nvGrpSpPr>
        <p:grpSpPr>
          <a:xfrm>
            <a:off x="1883680" y="7344791"/>
            <a:ext cx="8218251" cy="2409915"/>
            <a:chOff x="1883680" y="3918429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2995071" y="3918429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6962010" y="4154733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641933" y="4154733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3485" y="4637200"/>
              <a:ext cx="1380496" cy="8609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71A4AE5A-9D3F-4191-81B5-F554583A1E4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641933" y="5574918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875" y="4529667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/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9CCD684-8A43-464A-84A7-9B1FA6A1D4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1200" y="3935592"/>
            <a:ext cx="8229600" cy="24384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7E8FBE06-1B20-3A45-A2DB-FF344E3AD521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422136" y="3483954"/>
            <a:ext cx="9433535" cy="3204545"/>
            <a:chOff x="3720000" y="3725291"/>
            <a:chExt cx="9433535" cy="32045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4571912" cy="9492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b="0" i="0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4571912" cy="949299"/>
                </a:xfrm>
                <a:prstGeom prst="rect">
                  <a:avLst/>
                </a:prstGeom>
                <a:blipFill>
                  <a:blip r:embed="rId2"/>
                  <a:stretch>
                    <a:fillRect l="-277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/>
                <p:nvPr/>
              </p:nvSpPr>
              <p:spPr>
                <a:xfrm>
                  <a:off x="4564567" y="4462198"/>
                  <a:ext cx="704462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567" y="4462198"/>
                  <a:ext cx="7044621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613304" y="4909399"/>
                  <a:ext cx="6064929" cy="6561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4909399"/>
                  <a:ext cx="6064929" cy="656142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7005957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7005957" cy="657296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8550802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8550802" cy="657296"/>
                </a:xfrm>
                <a:prstGeom prst="rect">
                  <a:avLst/>
                </a:prstGeom>
                <a:blipFill>
                  <a:blip r:embed="rId7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997DEC0-8625-C247-8E2B-D58050985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61" y="1496878"/>
            <a:ext cx="6009827" cy="1780690"/>
          </a:xfrm>
          <a:prstGeom prst="rect">
            <a:avLst/>
          </a:prstGeom>
        </p:spPr>
      </p:pic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43736" y="4470390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" y="4470390"/>
                <a:ext cx="2643672" cy="879151"/>
              </a:xfrm>
              <a:prstGeom prst="rect">
                <a:avLst/>
              </a:prstGeom>
              <a:blipFill>
                <a:blip r:embed="rId10"/>
                <a:stretch>
                  <a:fillRect r="-1435" b="-8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FFD5F0-7B7A-BA46-9601-CDF130D48026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F4FA4A3-D7E0-954A-95D0-DE879808ABE5}"/>
                  </a:ext>
                </a:extLst>
              </p:cNvPr>
              <p:cNvSpPr/>
              <p:nvPr/>
            </p:nvSpPr>
            <p:spPr>
              <a:xfrm>
                <a:off x="263118" y="5344336"/>
                <a:ext cx="2117759" cy="923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b="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dirty="0">
                    <a:latin typeface="Cambria Math" panose="02040503050406030204" pitchFamily="18" charset="0"/>
                  </a:rPr>
                  <a:t>Multiplier variables</a:t>
                </a: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F4FA4A3-D7E0-954A-95D0-DE879808A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18" y="5344336"/>
                <a:ext cx="2117759" cy="923266"/>
              </a:xfrm>
              <a:prstGeom prst="rect">
                <a:avLst/>
              </a:prstGeom>
              <a:blipFill>
                <a:blip r:embed="rId11"/>
                <a:stretch>
                  <a:fillRect l="-1786" r="-1786"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95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/>
              <p:nvPr/>
            </p:nvSpPr>
            <p:spPr>
              <a:xfrm>
                <a:off x="2856890" y="4950598"/>
                <a:ext cx="7963719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 err="1"/>
                  <a:t>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90" y="4950598"/>
                <a:ext cx="7963719" cy="670505"/>
              </a:xfrm>
              <a:prstGeom prst="rect">
                <a:avLst/>
              </a:prstGeom>
              <a:blipFill>
                <a:blip r:embed="rId2"/>
                <a:stretch>
                  <a:fillRect l="-1592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6997DEC0-8625-C247-8E2B-D5805098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61" y="1496878"/>
            <a:ext cx="6009827" cy="178069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/>
              <p:nvPr/>
            </p:nvSpPr>
            <p:spPr>
              <a:xfrm>
                <a:off x="1879428" y="5511610"/>
                <a:ext cx="9676816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(3)</a:t>
                </a:r>
                <a:r>
                  <a:rPr lang="en-US" altLang="zh-TW" sz="2800" baseline="-25000" dirty="0"/>
                  <a:t>k </a:t>
                </a:r>
                <a:r>
                  <a:rPr lang="en-US" altLang="zh-TW" sz="2800" dirty="0"/>
                  <a:t>= </a:t>
                </a:r>
                <a:r>
                  <a:rPr lang="en-US" altLang="zh-TW" sz="2800" dirty="0" err="1"/>
                  <a:t>E</a:t>
                </a:r>
                <a:r>
                  <a:rPr lang="en-US" altLang="zh-TW" sz="2800" baseline="30000" dirty="0" err="1"/>
                  <a:t>II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800" b="0" i="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m:rPr>
                        <m:sty m:val="p"/>
                      </m:rPr>
                      <a:rPr lang="en-US" altLang="zh-TW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80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428" y="5511610"/>
                <a:ext cx="9676816" cy="670505"/>
              </a:xfrm>
              <a:prstGeom prst="rect">
                <a:avLst/>
              </a:prstGeom>
              <a:blipFill>
                <a:blip r:embed="rId4"/>
                <a:stretch>
                  <a:fillRect l="-1309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2856890" y="3688880"/>
                <a:ext cx="5861413" cy="669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(1)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bSup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90" y="3688880"/>
                <a:ext cx="5861413" cy="669479"/>
              </a:xfrm>
              <a:prstGeom prst="rect">
                <a:avLst/>
              </a:prstGeom>
              <a:blipFill>
                <a:blip r:embed="rId5"/>
                <a:stretch>
                  <a:fillRect l="-2165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/>
              <p:nvPr/>
            </p:nvSpPr>
            <p:spPr>
              <a:xfrm>
                <a:off x="2856890" y="4226899"/>
                <a:ext cx="705520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(2)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90" y="4226899"/>
                <a:ext cx="7055201" cy="670505"/>
              </a:xfrm>
              <a:prstGeom prst="rect">
                <a:avLst/>
              </a:prstGeom>
              <a:blipFill>
                <a:blip r:embed="rId6"/>
                <a:stretch>
                  <a:fillRect l="-1799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918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壽險</a:t>
            </a:r>
            <a:endParaRPr kumimoji="1"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產險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5E390-485F-A442-A4B3-96602C10C60F}"/>
              </a:ext>
            </a:extLst>
          </p:cNvPr>
          <p:cNvSpPr/>
          <p:nvPr/>
        </p:nvSpPr>
        <p:spPr>
          <a:xfrm>
            <a:off x="5318234" y="2186152"/>
            <a:ext cx="872358" cy="2627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5305E8D-A4EC-0844-994D-7137F94A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924" y="491638"/>
            <a:ext cx="7189076" cy="63297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BEEE372-E719-E942-9BC7-20F0F73D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027" y="2804891"/>
            <a:ext cx="5538951" cy="404246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BF72CE-FBE0-2646-8DAB-D1E8A704FE18}"/>
              </a:ext>
            </a:extLst>
          </p:cNvPr>
          <p:cNvSpPr txBox="1"/>
          <p:nvPr/>
        </p:nvSpPr>
        <p:spPr>
          <a:xfrm>
            <a:off x="2371130" y="24355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before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151052-0149-B54D-81AE-5C0D08DF9B4C}"/>
              </a:ext>
            </a:extLst>
          </p:cNvPr>
          <p:cNvSpPr txBox="1"/>
          <p:nvPr/>
        </p:nvSpPr>
        <p:spPr>
          <a:xfrm>
            <a:off x="8692054" y="122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88854B-3400-E14D-9071-97B9797F5221}"/>
              </a:ext>
            </a:extLst>
          </p:cNvPr>
          <p:cNvSpPr/>
          <p:nvPr/>
        </p:nvSpPr>
        <p:spPr>
          <a:xfrm>
            <a:off x="900835" y="3412122"/>
            <a:ext cx="4102089" cy="203437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CC8965F-0472-1842-9931-F0F28D4155DA}"/>
              </a:ext>
            </a:extLst>
          </p:cNvPr>
          <p:cNvSpPr/>
          <p:nvPr/>
        </p:nvSpPr>
        <p:spPr>
          <a:xfrm>
            <a:off x="6513359" y="2032604"/>
            <a:ext cx="1452505" cy="262757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6E9BFF5-885E-864A-A681-812EE84947D1}"/>
              </a:ext>
            </a:extLst>
          </p:cNvPr>
          <p:cNvSpPr txBox="1"/>
          <p:nvPr/>
        </p:nvSpPr>
        <p:spPr>
          <a:xfrm>
            <a:off x="2208590" y="1596510"/>
            <a:ext cx="2262158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1"/>
                </a:solidFill>
              </a:rPr>
              <a:t>國泰、南山分數暴跌</a:t>
            </a:r>
            <a:endParaRPr kumimoji="1" lang="en-US" altLang="zh-TW" b="1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2"/>
                </a:solidFill>
              </a:rPr>
              <a:t>富邦分數不合理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280542-3A6A-8E45-9C82-528B9C4E7B5D}"/>
              </a:ext>
            </a:extLst>
          </p:cNvPr>
          <p:cNvSpPr/>
          <p:nvPr/>
        </p:nvSpPr>
        <p:spPr>
          <a:xfrm>
            <a:off x="900835" y="4100597"/>
            <a:ext cx="1054090" cy="203437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0AA5F9B-2A3B-4B40-9B8E-E1676F4E844A}"/>
              </a:ext>
            </a:extLst>
          </p:cNvPr>
          <p:cNvSpPr/>
          <p:nvPr/>
        </p:nvSpPr>
        <p:spPr>
          <a:xfrm>
            <a:off x="6513359" y="2529012"/>
            <a:ext cx="1452505" cy="256267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FB892D4-721E-0746-8734-ED99B52776D8}"/>
              </a:ext>
            </a:extLst>
          </p:cNvPr>
          <p:cNvSpPr/>
          <p:nvPr/>
        </p:nvSpPr>
        <p:spPr>
          <a:xfrm>
            <a:off x="900836" y="3744547"/>
            <a:ext cx="1054090" cy="203437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8B7C06-697C-F246-919D-3AABF9FE063E}"/>
              </a:ext>
            </a:extLst>
          </p:cNvPr>
          <p:cNvSpPr/>
          <p:nvPr/>
        </p:nvSpPr>
        <p:spPr>
          <a:xfrm>
            <a:off x="6513359" y="1516266"/>
            <a:ext cx="5678641" cy="244386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277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987581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no split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split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97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壽險</a:t>
            </a:r>
            <a:endParaRPr kumimoji="1" lang="en-US" altLang="zh-TW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產險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295E21-8255-6E47-947C-157A54D97535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67C569-A2CA-8645-88F2-66E1BDDB7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27" y="1614405"/>
            <a:ext cx="7819773" cy="51942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F9979C9-7ED4-AA40-AD92-5E3A13C06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861" y="3657270"/>
            <a:ext cx="5138089" cy="315136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75CA554-B7D6-1D44-8281-EFF952E1B1F3}"/>
              </a:ext>
            </a:extLst>
          </p:cNvPr>
          <p:cNvSpPr txBox="1"/>
          <p:nvPr/>
        </p:nvSpPr>
        <p:spPr>
          <a:xfrm>
            <a:off x="1832553" y="23713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/>
              <a:t>整體排名不變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E6379D-C600-5945-B87A-4DB287CBA9BA}"/>
              </a:ext>
            </a:extLst>
          </p:cNvPr>
          <p:cNvSpPr txBox="1"/>
          <p:nvPr/>
        </p:nvSpPr>
        <p:spPr>
          <a:xfrm>
            <a:off x="2049517" y="328793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before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3E2CEE-0BA3-1941-89DF-2005E25690B4}"/>
              </a:ext>
            </a:extLst>
          </p:cNvPr>
          <p:cNvSpPr txBox="1"/>
          <p:nvPr/>
        </p:nvSpPr>
        <p:spPr>
          <a:xfrm>
            <a:off x="8532598" y="12701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312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75230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no split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Z1 split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VRS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11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5804143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D33EF393-831E-7640-BAD3-7504AB9A1A10}"/>
              </a:ext>
            </a:extLst>
          </p:cNvPr>
          <p:cNvGrpSpPr/>
          <p:nvPr/>
        </p:nvGrpSpPr>
        <p:grpSpPr>
          <a:xfrm>
            <a:off x="1987299" y="3918437"/>
            <a:ext cx="8218251" cy="2409915"/>
            <a:chOff x="1987299" y="7175356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3098690" y="7175356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7065629" y="7411660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745552" y="7411660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987299" y="7473228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7473228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5830431" y="7671295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431" y="7671295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780178" y="882709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78" y="8827091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644178" y="7473228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7473228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644178" y="882709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8827091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4457934" y="7934881"/>
              <a:ext cx="6544" cy="85858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318050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170315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745552" y="8831845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494" y="7786594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5170315" y="7673270"/>
              <a:ext cx="1793921" cy="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987299" y="882709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8827091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4445356" y="8132808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356" y="8132808"/>
                  <a:ext cx="508473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6" name="圖形 55">
            <a:extLst>
              <a:ext uri="{FF2B5EF4-FFF2-40B4-BE49-F238E27FC236}">
                <a16:creationId xmlns:a16="http://schemas.microsoft.com/office/drawing/2014/main" id="{88FBCA3B-38E1-054C-AE8A-C6DA5DEE4C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76059" y="3915346"/>
            <a:ext cx="8225525" cy="2437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44DB83-33EB-E241-AC9F-F5C540E59271}"/>
              </a:ext>
            </a:extLst>
          </p:cNvPr>
          <p:cNvSpPr txBox="1"/>
          <p:nvPr/>
        </p:nvSpPr>
        <p:spPr>
          <a:xfrm>
            <a:off x="6106651" y="1021987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50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070626" y="3483954"/>
            <a:ext cx="9814729" cy="3204545"/>
            <a:chOff x="3720000" y="3725291"/>
            <a:chExt cx="9814729" cy="32045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3569760" cy="940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3569760" cy="940770"/>
                </a:xfrm>
                <a:prstGeom prst="rect">
                  <a:avLst/>
                </a:prstGeom>
                <a:blipFill>
                  <a:blip r:embed="rId2"/>
                  <a:stretch>
                    <a:fillRect l="-355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/>
                <p:nvPr/>
              </p:nvSpPr>
              <p:spPr>
                <a:xfrm>
                  <a:off x="4585587" y="4483218"/>
                  <a:ext cx="705103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24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587" y="4483218"/>
                  <a:ext cx="7051033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592284" y="4940929"/>
                  <a:ext cx="7833747" cy="6561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284" y="4940929"/>
                  <a:ext cx="7833747" cy="656142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7131696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7131696" cy="657296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8931996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b="0" i="0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8931996" cy="657296"/>
                </a:xfrm>
                <a:prstGeom prst="rect">
                  <a:avLst/>
                </a:prstGeom>
                <a:blipFill>
                  <a:blip r:embed="rId7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-31465" y="4429878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65" y="4429878"/>
                <a:ext cx="2643672" cy="879151"/>
              </a:xfrm>
              <a:prstGeom prst="rect">
                <a:avLst/>
              </a:prstGeom>
              <a:blipFill>
                <a:blip r:embed="rId9"/>
                <a:stretch>
                  <a:fillRect r="-1435" b="-8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形 16">
            <a:extLst>
              <a:ext uri="{FF2B5EF4-FFF2-40B4-BE49-F238E27FC236}">
                <a16:creationId xmlns:a16="http://schemas.microsoft.com/office/drawing/2014/main" id="{9B77509F-7BC6-6148-8A31-80BA748ED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6861" y="1488380"/>
            <a:ext cx="6009827" cy="17806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C7A1D4D-217D-7044-A589-962101D3750C}"/>
              </a:ext>
            </a:extLst>
          </p:cNvPr>
          <p:cNvSpPr txBox="1"/>
          <p:nvPr/>
        </p:nvSpPr>
        <p:spPr>
          <a:xfrm>
            <a:off x="6106651" y="1021987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VRS input-oriented)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/>
              <p:nvPr/>
            </p:nvSpPr>
            <p:spPr>
              <a:xfrm>
                <a:off x="231491" y="5344336"/>
                <a:ext cx="2117759" cy="923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i="0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i="0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0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b="0" i="0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dirty="0">
                    <a:latin typeface="Cambria Math" panose="02040503050406030204" pitchFamily="18" charset="0"/>
                  </a:rPr>
                  <a:t>Multiplier variables</a:t>
                </a: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91" y="5344336"/>
                <a:ext cx="2117759" cy="923266"/>
              </a:xfrm>
              <a:prstGeom prst="rect">
                <a:avLst/>
              </a:prstGeom>
              <a:blipFill>
                <a:blip r:embed="rId12"/>
                <a:stretch>
                  <a:fillRect l="-2395" r="-2395"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/>
              <p:nvPr/>
            </p:nvSpPr>
            <p:spPr>
              <a:xfrm>
                <a:off x="2718581" y="4950598"/>
                <a:ext cx="7872155" cy="669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 err="1"/>
                  <a:t>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81" y="4950598"/>
                <a:ext cx="7872155" cy="669479"/>
              </a:xfrm>
              <a:prstGeom prst="rect">
                <a:avLst/>
              </a:prstGeom>
              <a:blipFill>
                <a:blip r:embed="rId2"/>
                <a:stretch>
                  <a:fillRect l="-1613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/>
              <p:nvPr/>
            </p:nvSpPr>
            <p:spPr>
              <a:xfrm>
                <a:off x="1741119" y="5511610"/>
                <a:ext cx="9747027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(3)</a:t>
                </a:r>
                <a:r>
                  <a:rPr lang="en-US" altLang="zh-TW" sz="2800" baseline="-25000" dirty="0"/>
                  <a:t>k </a:t>
                </a:r>
                <a:r>
                  <a:rPr lang="en-US" altLang="zh-TW" sz="2800" dirty="0"/>
                  <a:t>= </a:t>
                </a:r>
                <a:r>
                  <a:rPr lang="en-US" altLang="zh-TW" sz="2800" dirty="0" err="1"/>
                  <a:t>E</a:t>
                </a:r>
                <a:r>
                  <a:rPr lang="en-US" altLang="zh-TW" sz="2800" baseline="30000" dirty="0" err="1"/>
                  <a:t>II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19" y="5511610"/>
                <a:ext cx="9747027" cy="670505"/>
              </a:xfrm>
              <a:prstGeom prst="rect">
                <a:avLst/>
              </a:prstGeom>
              <a:blipFill>
                <a:blip r:embed="rId3"/>
                <a:stretch>
                  <a:fillRect l="-1302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2718581" y="3688880"/>
                <a:ext cx="7493654" cy="674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(1)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81" y="3688880"/>
                <a:ext cx="7493654" cy="674224"/>
              </a:xfrm>
              <a:prstGeom prst="rect">
                <a:avLst/>
              </a:prstGeom>
              <a:blipFill>
                <a:blip r:embed="rId4"/>
                <a:stretch>
                  <a:fillRect l="-1692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/>
              <p:nvPr/>
            </p:nvSpPr>
            <p:spPr>
              <a:xfrm>
                <a:off x="2718581" y="4226899"/>
                <a:ext cx="7017883" cy="669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(2)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81" y="4226899"/>
                <a:ext cx="7017883" cy="669479"/>
              </a:xfrm>
              <a:prstGeom prst="rect">
                <a:avLst/>
              </a:prstGeom>
              <a:blipFill>
                <a:blip r:embed="rId5"/>
                <a:stretch>
                  <a:fillRect l="-1808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形 11">
            <a:extLst>
              <a:ext uri="{FF2B5EF4-FFF2-40B4-BE49-F238E27FC236}">
                <a16:creationId xmlns:a16="http://schemas.microsoft.com/office/drawing/2014/main" id="{FB5D00AB-66AE-7549-A145-D132990B6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6861" y="1488380"/>
            <a:ext cx="6009827" cy="178068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D113BB-E69D-6342-B601-3C0BF622CD32}"/>
              </a:ext>
            </a:extLst>
          </p:cNvPr>
          <p:cNvSpPr txBox="1"/>
          <p:nvPr/>
        </p:nvSpPr>
        <p:spPr>
          <a:xfrm>
            <a:off x="6106651" y="1021987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68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6202203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壽險</a:t>
            </a:r>
            <a:endParaRPr kumimoji="1"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產險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E246D-F74E-B846-83DE-F20CD7EEFD49}"/>
              </a:ext>
            </a:extLst>
          </p:cNvPr>
          <p:cNvSpPr/>
          <p:nvPr/>
        </p:nvSpPr>
        <p:spPr>
          <a:xfrm>
            <a:off x="5318234" y="2186152"/>
            <a:ext cx="872358" cy="2627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FEA05D4-18A2-8B4B-A669-957097D05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670" y="816609"/>
            <a:ext cx="7417330" cy="58498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9EDE00B-5A30-6945-9289-BA894AA1B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15" y="2775806"/>
            <a:ext cx="5316249" cy="389069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9BEA32-F9F3-7749-9C4F-E540F1AE6AC8}"/>
              </a:ext>
            </a:extLst>
          </p:cNvPr>
          <p:cNvSpPr txBox="1"/>
          <p:nvPr/>
        </p:nvSpPr>
        <p:spPr>
          <a:xfrm>
            <a:off x="2355309" y="242626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before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A0C4BD-20E7-6742-9A50-6E612D956D53}"/>
              </a:ext>
            </a:extLst>
          </p:cNvPr>
          <p:cNvSpPr txBox="1"/>
          <p:nvPr/>
        </p:nvSpPr>
        <p:spPr>
          <a:xfrm>
            <a:off x="8542266" y="50454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0D1612-FC04-2342-967C-63950B77E726}"/>
              </a:ext>
            </a:extLst>
          </p:cNvPr>
          <p:cNvSpPr txBox="1"/>
          <p:nvPr/>
        </p:nvSpPr>
        <p:spPr>
          <a:xfrm>
            <a:off x="2208590" y="1596510"/>
            <a:ext cx="2262158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1"/>
                </a:solidFill>
              </a:rPr>
              <a:t>國泰、南山分數暴跌</a:t>
            </a:r>
            <a:endParaRPr kumimoji="1" lang="en-US" altLang="zh-TW" b="1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2"/>
                </a:solidFill>
              </a:rPr>
              <a:t>富邦分數不合理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AA17B3-999A-A142-A3F1-B5FBD301AA5B}"/>
              </a:ext>
            </a:extLst>
          </p:cNvPr>
          <p:cNvSpPr/>
          <p:nvPr/>
        </p:nvSpPr>
        <p:spPr>
          <a:xfrm>
            <a:off x="1071313" y="3391993"/>
            <a:ext cx="3942121" cy="128974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FD6AFB9-5022-E54E-9229-417E2951B254}"/>
              </a:ext>
            </a:extLst>
          </p:cNvPr>
          <p:cNvSpPr/>
          <p:nvPr/>
        </p:nvSpPr>
        <p:spPr>
          <a:xfrm>
            <a:off x="2060027" y="4658167"/>
            <a:ext cx="1069853" cy="161230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E0DA4C-708D-3B47-B324-5EA7DA89947A}"/>
              </a:ext>
            </a:extLst>
          </p:cNvPr>
          <p:cNvSpPr/>
          <p:nvPr/>
        </p:nvSpPr>
        <p:spPr>
          <a:xfrm>
            <a:off x="1091548" y="4008952"/>
            <a:ext cx="968479" cy="161230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827C0E-4F2A-7346-9B0F-C3B724D45427}"/>
              </a:ext>
            </a:extLst>
          </p:cNvPr>
          <p:cNvSpPr/>
          <p:nvPr/>
        </p:nvSpPr>
        <p:spPr>
          <a:xfrm>
            <a:off x="6305168" y="2667466"/>
            <a:ext cx="1452505" cy="256267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CB596A-9155-9344-96E8-7738A9A0E5D3}"/>
              </a:ext>
            </a:extLst>
          </p:cNvPr>
          <p:cNvSpPr/>
          <p:nvPr/>
        </p:nvSpPr>
        <p:spPr>
          <a:xfrm>
            <a:off x="1587063" y="3724973"/>
            <a:ext cx="451944" cy="128974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3C0E0A6-9765-AE42-8E3F-B5C0818B9C7E}"/>
              </a:ext>
            </a:extLst>
          </p:cNvPr>
          <p:cNvSpPr/>
          <p:nvPr/>
        </p:nvSpPr>
        <p:spPr>
          <a:xfrm>
            <a:off x="6310804" y="1522078"/>
            <a:ext cx="5881196" cy="245486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E0DA9F3-14AE-7A42-B9DA-A961DA4320BB}"/>
              </a:ext>
            </a:extLst>
          </p:cNvPr>
          <p:cNvSpPr/>
          <p:nvPr/>
        </p:nvSpPr>
        <p:spPr>
          <a:xfrm>
            <a:off x="7031421" y="1981462"/>
            <a:ext cx="743953" cy="262757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8D3973-5085-4A4F-A350-645FD92B5786}"/>
              </a:ext>
            </a:extLst>
          </p:cNvPr>
          <p:cNvSpPr/>
          <p:nvPr/>
        </p:nvSpPr>
        <p:spPr>
          <a:xfrm>
            <a:off x="7749097" y="3591190"/>
            <a:ext cx="1525100" cy="262757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8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壽險</a:t>
            </a:r>
            <a:endParaRPr kumimoji="1" lang="en-US" altLang="zh-TW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產險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DC7B86-8B0C-E94D-A9BA-917AFEBD4489}"/>
              </a:ext>
            </a:extLst>
          </p:cNvPr>
          <p:cNvSpPr txBox="1"/>
          <p:nvPr/>
        </p:nvSpPr>
        <p:spPr>
          <a:xfrm>
            <a:off x="6106651" y="1021987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VRS input-oriented)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4CAD62-E1DF-0345-8F4D-53211198A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6" y="2091559"/>
            <a:ext cx="7126014" cy="46965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57BB953-2F97-3949-A02D-0F476EFE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843" y="3594211"/>
            <a:ext cx="5738649" cy="319393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33D8C0E-E7BF-9A49-82C2-16C562EB33B9}"/>
              </a:ext>
            </a:extLst>
          </p:cNvPr>
          <p:cNvSpPr txBox="1"/>
          <p:nvPr/>
        </p:nvSpPr>
        <p:spPr>
          <a:xfrm>
            <a:off x="2406868" y="322487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before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E0A1396-C690-0C41-AD99-C0A7963923D3}"/>
              </a:ext>
            </a:extLst>
          </p:cNvPr>
          <p:cNvSpPr txBox="1"/>
          <p:nvPr/>
        </p:nvSpPr>
        <p:spPr>
          <a:xfrm>
            <a:off x="8836527" y="17625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21B30D-E84D-A04A-B577-0C79DFDF2736}"/>
              </a:ext>
            </a:extLst>
          </p:cNvPr>
          <p:cNvSpPr/>
          <p:nvPr/>
        </p:nvSpPr>
        <p:spPr>
          <a:xfrm>
            <a:off x="7276353" y="3178548"/>
            <a:ext cx="743953" cy="281982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547339-3141-864A-8B19-E41BB5C0F628}"/>
              </a:ext>
            </a:extLst>
          </p:cNvPr>
          <p:cNvSpPr txBox="1"/>
          <p:nvPr/>
        </p:nvSpPr>
        <p:spPr>
          <a:xfrm>
            <a:off x="2282621" y="1903200"/>
            <a:ext cx="1338828" cy="8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accent2"/>
                </a:solidFill>
              </a:rPr>
              <a:t>富邦不合理</a:t>
            </a:r>
            <a:endParaRPr kumimoji="1" lang="en-US" altLang="zh-TW" b="1" dirty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b="1" dirty="0">
                <a:solidFill>
                  <a:schemeClr val="accent1"/>
                </a:solidFill>
              </a:rPr>
              <a:t>0 </a:t>
            </a:r>
            <a:r>
              <a:rPr kumimoji="1" lang="zh-TW" altLang="en-US" b="1" dirty="0">
                <a:solidFill>
                  <a:schemeClr val="accent1"/>
                </a:solidFill>
              </a:rPr>
              <a:t>仍存在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962190-01C3-8047-948E-55EC7784F764}"/>
              </a:ext>
            </a:extLst>
          </p:cNvPr>
          <p:cNvSpPr/>
          <p:nvPr/>
        </p:nvSpPr>
        <p:spPr>
          <a:xfrm>
            <a:off x="7276353" y="4288221"/>
            <a:ext cx="743953" cy="281982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48BD00-957A-4448-83F0-4D9F7071291F}"/>
              </a:ext>
            </a:extLst>
          </p:cNvPr>
          <p:cNvSpPr/>
          <p:nvPr/>
        </p:nvSpPr>
        <p:spPr>
          <a:xfrm>
            <a:off x="1387366" y="3941379"/>
            <a:ext cx="620111" cy="441435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2718A5-892D-8A4C-9FA6-92C80414DB67}"/>
              </a:ext>
            </a:extLst>
          </p:cNvPr>
          <p:cNvSpPr/>
          <p:nvPr/>
        </p:nvSpPr>
        <p:spPr>
          <a:xfrm>
            <a:off x="7276353" y="2638097"/>
            <a:ext cx="743953" cy="540451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2F70227-AD5E-2D44-8911-0122B1FF7909}"/>
              </a:ext>
            </a:extLst>
          </p:cNvPr>
          <p:cNvSpPr/>
          <p:nvPr/>
        </p:nvSpPr>
        <p:spPr>
          <a:xfrm>
            <a:off x="304800" y="5832557"/>
            <a:ext cx="540428" cy="221401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83CED8-F610-D841-97C3-0FD61C8A58B6}"/>
              </a:ext>
            </a:extLst>
          </p:cNvPr>
          <p:cNvSpPr/>
          <p:nvPr/>
        </p:nvSpPr>
        <p:spPr>
          <a:xfrm>
            <a:off x="5930573" y="5349190"/>
            <a:ext cx="743953" cy="367757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7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F6CAF0-8B02-476C-BD79-2E9DA0E3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31" y="958479"/>
            <a:ext cx="9998020" cy="55203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D98F81-FCEB-45EE-B6FE-52F81129BACD}"/>
              </a:ext>
            </a:extLst>
          </p:cNvPr>
          <p:cNvSpPr/>
          <p:nvPr/>
        </p:nvSpPr>
        <p:spPr>
          <a:xfrm>
            <a:off x="4876800" y="3336613"/>
            <a:ext cx="1109330" cy="31977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52B1D8-3CE1-4A34-919B-CF33A76F345D}"/>
              </a:ext>
            </a:extLst>
          </p:cNvPr>
          <p:cNvSpPr/>
          <p:nvPr/>
        </p:nvSpPr>
        <p:spPr>
          <a:xfrm>
            <a:off x="4876800" y="4747848"/>
            <a:ext cx="1109330" cy="31977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DD6DE1-20E8-4722-9789-6A05D5634BE2}"/>
              </a:ext>
            </a:extLst>
          </p:cNvPr>
          <p:cNvSpPr/>
          <p:nvPr/>
        </p:nvSpPr>
        <p:spPr>
          <a:xfrm>
            <a:off x="8043334" y="3567248"/>
            <a:ext cx="1109330" cy="319775"/>
          </a:xfrm>
          <a:prstGeom prst="rect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D45BABA9-E71D-4229-AECD-4793EE6F09D1}"/>
              </a:ext>
            </a:extLst>
          </p:cNvPr>
          <p:cNvSpPr/>
          <p:nvPr/>
        </p:nvSpPr>
        <p:spPr>
          <a:xfrm rot="5400000">
            <a:off x="4885734" y="4079450"/>
            <a:ext cx="1091462" cy="245336"/>
          </a:xfrm>
          <a:prstGeom prst="rightArrow">
            <a:avLst>
              <a:gd name="adj1" fmla="val 19318"/>
              <a:gd name="adj2" fmla="val 86077"/>
            </a:avLst>
          </a:prstGeom>
          <a:solidFill>
            <a:srgbClr val="0000FF"/>
          </a:solidFill>
          <a:ln w="22225">
            <a:solidFill>
              <a:srgbClr val="000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157FA8F6-A299-4467-A815-BA43A7EA26F8}"/>
              </a:ext>
            </a:extLst>
          </p:cNvPr>
          <p:cNvSpPr/>
          <p:nvPr/>
        </p:nvSpPr>
        <p:spPr>
          <a:xfrm rot="7720220">
            <a:off x="6460734" y="4499949"/>
            <a:ext cx="1945502" cy="411128"/>
          </a:xfrm>
          <a:prstGeom prst="rightArrow">
            <a:avLst>
              <a:gd name="adj1" fmla="val 19318"/>
              <a:gd name="adj2" fmla="val 86077"/>
            </a:avLst>
          </a:prstGeom>
          <a:solidFill>
            <a:srgbClr val="FF0000"/>
          </a:solidFill>
          <a:ln w="22225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340AB1-8F36-47B5-A2DE-C142831B21AF}"/>
              </a:ext>
            </a:extLst>
          </p:cNvPr>
          <p:cNvSpPr txBox="1"/>
          <p:nvPr/>
        </p:nvSpPr>
        <p:spPr>
          <a:xfrm>
            <a:off x="5656824" y="3775933"/>
            <a:ext cx="1830988" cy="646331"/>
          </a:xfrm>
          <a:prstGeom prst="rect">
            <a:avLst/>
          </a:prstGeom>
          <a:solidFill>
            <a:schemeClr val="bg1">
              <a:alpha val="76000"/>
            </a:schemeClr>
          </a:solidFill>
          <a:ln w="158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保險業務會影響再保分保業務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8C478B-22DD-4B30-9CD8-E91FA1598346}"/>
              </a:ext>
            </a:extLst>
          </p:cNvPr>
          <p:cNvSpPr txBox="1"/>
          <p:nvPr/>
        </p:nvSpPr>
        <p:spPr>
          <a:xfrm>
            <a:off x="7758918" y="4536609"/>
            <a:ext cx="1433809" cy="646331"/>
          </a:xfrm>
          <a:prstGeom prst="rect">
            <a:avLst/>
          </a:prstGeom>
          <a:solidFill>
            <a:srgbClr val="E57177">
              <a:alpha val="7000"/>
            </a:srgbClr>
          </a:solidFill>
          <a:ln w="15875">
            <a:solidFill>
              <a:srgbClr val="9C1D22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C1D22"/>
                </a:solidFill>
              </a:rPr>
              <a:t>理賠與投資同時進行</a:t>
            </a:r>
          </a:p>
        </p:txBody>
      </p:sp>
    </p:spTree>
    <p:extLst>
      <p:ext uri="{BB962C8B-B14F-4D97-AF65-F5344CB8AC3E}">
        <p14:creationId xmlns:p14="http://schemas.microsoft.com/office/powerpoint/2010/main" val="370106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23188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Z1 no split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split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CRS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53">
            <a:extLst>
              <a:ext uri="{FF2B5EF4-FFF2-40B4-BE49-F238E27FC236}">
                <a16:creationId xmlns:a16="http://schemas.microsoft.com/office/drawing/2014/main" id="{22963657-8BFB-4AFE-AC37-D31E5449D479}"/>
              </a:ext>
            </a:extLst>
          </p:cNvPr>
          <p:cNvGrpSpPr/>
          <p:nvPr/>
        </p:nvGrpSpPr>
        <p:grpSpPr>
          <a:xfrm>
            <a:off x="1883680" y="7344791"/>
            <a:ext cx="8218251" cy="2409915"/>
            <a:chOff x="1883680" y="3918429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2995071" y="3918429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6962010" y="4154733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641933" y="4154733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3485" y="4637200"/>
              <a:ext cx="1380496" cy="8609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71A4AE5A-9D3F-4191-81B5-F554583A1E4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641933" y="5574918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875" y="4529667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/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9CCD684-8A43-464A-84A7-9B1FA6A1D4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1200" y="3935592"/>
            <a:ext cx="8229600" cy="24384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7E8FBE06-1B20-3A45-A2DB-FF344E3AD521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7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422136" y="3483954"/>
            <a:ext cx="7394003" cy="3204545"/>
            <a:chOff x="3720000" y="3725291"/>
            <a:chExt cx="7394003" cy="32045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4571912" cy="9492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4571912" cy="949299"/>
                </a:xfrm>
                <a:prstGeom prst="rect">
                  <a:avLst/>
                </a:prstGeom>
                <a:blipFill>
                  <a:blip r:embed="rId2"/>
                  <a:stretch>
                    <a:fillRect l="-277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/>
                <p:nvPr/>
              </p:nvSpPr>
              <p:spPr>
                <a:xfrm>
                  <a:off x="4564567" y="4462198"/>
                  <a:ext cx="639482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567" y="4462198"/>
                  <a:ext cx="6394828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613304" y="4909399"/>
                  <a:ext cx="531645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4909399"/>
                  <a:ext cx="5316455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550240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5502404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651127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6511270" cy="646331"/>
                </a:xfrm>
                <a:prstGeom prst="rect">
                  <a:avLst/>
                </a:prstGeom>
                <a:blipFill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997DEC0-8625-C247-8E2B-D58050985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61" y="1496878"/>
            <a:ext cx="6009827" cy="1780690"/>
          </a:xfrm>
          <a:prstGeom prst="rect">
            <a:avLst/>
          </a:prstGeom>
        </p:spPr>
      </p:pic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43736" y="4470390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" y="4470390"/>
                <a:ext cx="2643672" cy="879151"/>
              </a:xfrm>
              <a:prstGeom prst="rect">
                <a:avLst/>
              </a:prstGeom>
              <a:blipFill>
                <a:blip r:embed="rId10"/>
                <a:stretch>
                  <a:fillRect r="-1435" b="-8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FFD5F0-7B7A-BA46-9601-CDF130D48026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954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/>
              <p:nvPr/>
            </p:nvSpPr>
            <p:spPr>
              <a:xfrm>
                <a:off x="3421134" y="4950598"/>
                <a:ext cx="5719323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 err="1"/>
                  <a:t>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34" y="4950598"/>
                <a:ext cx="5719323" cy="661207"/>
              </a:xfrm>
              <a:prstGeom prst="rect">
                <a:avLst/>
              </a:prstGeom>
              <a:blipFill>
                <a:blip r:embed="rId2"/>
                <a:stretch>
                  <a:fillRect l="-2217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6997DEC0-8625-C247-8E2B-D5805098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61" y="1496878"/>
            <a:ext cx="6009827" cy="178069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/>
              <p:nvPr/>
            </p:nvSpPr>
            <p:spPr>
              <a:xfrm>
                <a:off x="2443672" y="5511610"/>
                <a:ext cx="6647397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(3)</a:t>
                </a:r>
                <a:r>
                  <a:rPr lang="en-US" altLang="zh-TW" sz="2800" baseline="-25000" dirty="0"/>
                  <a:t>k </a:t>
                </a:r>
                <a:r>
                  <a:rPr lang="en-US" altLang="zh-TW" sz="2800" dirty="0"/>
                  <a:t>= </a:t>
                </a:r>
                <a:r>
                  <a:rPr lang="en-US" altLang="zh-TW" sz="2800" dirty="0" err="1"/>
                  <a:t>E</a:t>
                </a:r>
                <a:r>
                  <a:rPr lang="en-US" altLang="zh-TW" sz="2800" baseline="30000" dirty="0" err="1"/>
                  <a:t>II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800" b="0" i="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m:rPr>
                        <m:sty m:val="p"/>
                      </m:rPr>
                      <a:rPr lang="en-US" altLang="zh-TW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672" y="5511610"/>
                <a:ext cx="6647397" cy="661207"/>
              </a:xfrm>
              <a:prstGeom prst="rect">
                <a:avLst/>
              </a:prstGeom>
              <a:blipFill>
                <a:blip r:embed="rId4"/>
                <a:stretch>
                  <a:fillRect l="-1908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3421134" y="3688880"/>
                <a:ext cx="4650184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(1)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34" y="3688880"/>
                <a:ext cx="4650184" cy="661207"/>
              </a:xfrm>
              <a:prstGeom prst="rect">
                <a:avLst/>
              </a:prstGeom>
              <a:blipFill>
                <a:blip r:embed="rId5"/>
                <a:stretch>
                  <a:fillRect l="-2725" b="-26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/>
              <p:nvPr/>
            </p:nvSpPr>
            <p:spPr>
              <a:xfrm>
                <a:off x="3421134" y="4226899"/>
                <a:ext cx="4883132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(2)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34" y="4226899"/>
                <a:ext cx="4883132" cy="661207"/>
              </a:xfrm>
              <a:prstGeom prst="rect">
                <a:avLst/>
              </a:prstGeom>
              <a:blipFill>
                <a:blip r:embed="rId6"/>
                <a:stretch>
                  <a:fillRect l="-2597" b="-26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57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壽險</a:t>
            </a:r>
            <a:endParaRPr kumimoji="1"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產險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38E07FE-C0E9-F248-96F6-637757559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30" y="2974428"/>
            <a:ext cx="5038390" cy="369207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FEB9E55-0D23-5647-95E2-223AB9568B59}"/>
              </a:ext>
            </a:extLst>
          </p:cNvPr>
          <p:cNvSpPr/>
          <p:nvPr/>
        </p:nvSpPr>
        <p:spPr>
          <a:xfrm>
            <a:off x="2007476" y="5465380"/>
            <a:ext cx="472965" cy="168165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6D28CA-EB0E-1049-9B02-CD4F8E28F94F}"/>
              </a:ext>
            </a:extLst>
          </p:cNvPr>
          <p:cNvSpPr/>
          <p:nvPr/>
        </p:nvSpPr>
        <p:spPr>
          <a:xfrm>
            <a:off x="2007476" y="3563007"/>
            <a:ext cx="472965" cy="168165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C572F9-1CE0-C44B-B69E-EFB1DD1C17F1}"/>
              </a:ext>
            </a:extLst>
          </p:cNvPr>
          <p:cNvSpPr txBox="1"/>
          <p:nvPr/>
        </p:nvSpPr>
        <p:spPr>
          <a:xfrm>
            <a:off x="1811840" y="19353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chemeClr val="accent1"/>
                </a:solidFill>
              </a:rPr>
              <a:t>效率排名改變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0FFA483-F78A-0E4B-89B6-A6371B0E2FE5}"/>
              </a:ext>
            </a:extLst>
          </p:cNvPr>
          <p:cNvSpPr txBox="1"/>
          <p:nvPr/>
        </p:nvSpPr>
        <p:spPr>
          <a:xfrm>
            <a:off x="1822099" y="262300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before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CB947DD-4025-3540-9F53-3F0BD0A8429C}"/>
              </a:ext>
            </a:extLst>
          </p:cNvPr>
          <p:cNvSpPr txBox="1"/>
          <p:nvPr/>
        </p:nvSpPr>
        <p:spPr>
          <a:xfrm>
            <a:off x="8471253" y="7223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3F02D63-13DA-7D4D-B5A3-CB476004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60" y="1091674"/>
            <a:ext cx="7408390" cy="576632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C4233E3-B0C4-5B44-844A-EDF89002C401}"/>
              </a:ext>
            </a:extLst>
          </p:cNvPr>
          <p:cNvSpPr/>
          <p:nvPr/>
        </p:nvSpPr>
        <p:spPr>
          <a:xfrm>
            <a:off x="7756632" y="4950383"/>
            <a:ext cx="735725" cy="286698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2828016-D809-BE40-B3F8-69C51DCCEFE1}"/>
              </a:ext>
            </a:extLst>
          </p:cNvPr>
          <p:cNvSpPr/>
          <p:nvPr/>
        </p:nvSpPr>
        <p:spPr>
          <a:xfrm>
            <a:off x="7756632" y="1976686"/>
            <a:ext cx="735725" cy="286698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850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F76B89-C7A3-8A46-826C-4AD97D3B8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26" y="3983421"/>
            <a:ext cx="4758576" cy="24935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壽險</a:t>
            </a:r>
            <a:endParaRPr kumimoji="1" lang="en-US" altLang="zh-TW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產險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1927636-04A4-5D4D-9C4D-A602C41D9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57" y="1506786"/>
            <a:ext cx="7538501" cy="497021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754D030-C04E-814B-B82A-8B68894B2E7B}"/>
              </a:ext>
            </a:extLst>
          </p:cNvPr>
          <p:cNvSpPr txBox="1"/>
          <p:nvPr/>
        </p:nvSpPr>
        <p:spPr>
          <a:xfrm>
            <a:off x="1933903" y="2426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/>
              <a:t>無明顯差異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4D5756-362B-BE4B-B806-BB3C395FD791}"/>
              </a:ext>
            </a:extLst>
          </p:cNvPr>
          <p:cNvSpPr txBox="1"/>
          <p:nvPr/>
        </p:nvSpPr>
        <p:spPr>
          <a:xfrm>
            <a:off x="1851994" y="362256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before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70EC49C-10E4-1B43-B15C-9C45A10B13D7}"/>
              </a:ext>
            </a:extLst>
          </p:cNvPr>
          <p:cNvSpPr txBox="1"/>
          <p:nvPr/>
        </p:nvSpPr>
        <p:spPr>
          <a:xfrm>
            <a:off x="8326907" y="111148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439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995019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no split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Z1 split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CRS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94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polab">
  <a:themeElements>
    <a:clrScheme name="自訂 2">
      <a:dk1>
        <a:srgbClr val="0F0F0F"/>
      </a:dk1>
      <a:lt1>
        <a:srgbClr val="FFFFFF"/>
      </a:lt1>
      <a:dk2>
        <a:srgbClr val="04617B"/>
      </a:dk2>
      <a:lt2>
        <a:srgbClr val="DBF5F9"/>
      </a:lt2>
      <a:accent1>
        <a:srgbClr val="FF2600"/>
      </a:accent1>
      <a:accent2>
        <a:srgbClr val="0432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微軟正黑">
      <a:majorFont>
        <a:latin typeface="Century Gothic"/>
        <a:ea typeface="Microsoft JhengHei"/>
        <a:cs typeface=""/>
      </a:majorFont>
      <a:minorFont>
        <a:latin typeface="Times New Roman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ab" id="{7AF1F9A7-A0AE-45FA-9CA5-0848F78B29DF}" vid="{8C886E89-3EA3-4838-80F4-D7B8E36C917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polab</Template>
  <TotalTime>16163</TotalTime>
  <Words>1445</Words>
  <Application>Microsoft Macintosh PowerPoint</Application>
  <PresentationFormat>寬螢幕</PresentationFormat>
  <Paragraphs>339</Paragraphs>
  <Slides>27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Microsoft JhengHei</vt:lpstr>
      <vt:lpstr>Arial</vt:lpstr>
      <vt:lpstr>Calibri</vt:lpstr>
      <vt:lpstr>Cambria Math</vt:lpstr>
      <vt:lpstr>Century Gothic</vt:lpstr>
      <vt:lpstr>Times New Roman</vt:lpstr>
      <vt:lpstr>polab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吳延東</cp:lastModifiedBy>
  <cp:revision>82</cp:revision>
  <dcterms:created xsi:type="dcterms:W3CDTF">2021-04-25T03:52:03Z</dcterms:created>
  <dcterms:modified xsi:type="dcterms:W3CDTF">2021-06-01T18:03:57Z</dcterms:modified>
</cp:coreProperties>
</file>